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4" r:id="rId3"/>
    <p:sldId id="269" r:id="rId4"/>
    <p:sldId id="272" r:id="rId5"/>
    <p:sldId id="270" r:id="rId6"/>
    <p:sldId id="267" r:id="rId7"/>
    <p:sldId id="271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4610"/>
  </p:normalViewPr>
  <p:slideViewPr>
    <p:cSldViewPr snapToGrid="0" snapToObjects="1">
      <p:cViewPr varScale="1">
        <p:scale>
          <a:sx n="88" d="100"/>
          <a:sy n="88" d="100"/>
        </p:scale>
        <p:origin x="123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1F5AA-143D-E740-9019-3327249621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883AB2-FBB1-654C-A5F0-C6CF895366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54CCB-BC83-464B-AD8E-16D1D316F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D824-67C2-9C4C-915D-9BE3AA2BDEE4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10C40-1669-B54B-BB9B-33A7EF631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8C288E-CA77-6547-A2E0-15F3454BE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C1D-E376-5742-BA45-5EEC46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6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9C0E9-F4C2-7141-B8CE-FA52275DF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7DD42-483F-B04F-9436-7670E5518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F75F2-A590-BA41-BE81-CDED75B50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D824-67C2-9C4C-915D-9BE3AA2BDEE4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0B372-3081-2547-BDAC-6BEB39CD3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582FF-9121-DE4F-AC23-5DB36DE7D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C1D-E376-5742-BA45-5EEC46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8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B07384-0516-D246-82FE-8042A38EA0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BC16D5-9327-B64B-83B8-D4D3D864F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73443-5ED2-DC4D-965A-05008963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D824-67C2-9C4C-915D-9BE3AA2BDEE4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6DD65-4847-6046-8CAA-A524A5B47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94D5D-A727-B44B-9373-B2F30DD86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C1D-E376-5742-BA45-5EEC46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946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C0C7B-852F-374F-B7FB-0647A14F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5FEAA-65DA-6B46-A01D-0BF0F9582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16B51-56A5-164C-9A72-ADD5FBAB1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D824-67C2-9C4C-915D-9BE3AA2BDEE4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8B63F-6749-554A-BD36-FDADA17BE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7662C-480B-0640-8F15-93584D034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C1D-E376-5742-BA45-5EEC46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0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DAD90-5DF2-9344-AD21-5CDAE53F2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C02BD-EA0E-2C43-8F07-647B003162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54562F-093A-3B49-9D7B-1363480F9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D824-67C2-9C4C-915D-9BE3AA2BDEE4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42CF4-4C2A-EA48-8635-EF009446B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642FF-C0F1-5F47-B1B2-9BA608645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C1D-E376-5742-BA45-5EEC46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9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51869-1ECB-9F4B-AA0E-DD35B17D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33EC6-A1C0-3848-AFB2-3E16C51E1B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B4D94E-1855-DF45-97D4-EFD91759F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7DC876-2965-914E-B573-7219EB0BD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D824-67C2-9C4C-915D-9BE3AA2BDEE4}" type="datetimeFigureOut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FFBBCE-B8D0-4C43-858B-0592F3512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C63D16-0995-F64F-8EAF-BC5C391A2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C1D-E376-5742-BA45-5EEC46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6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36BE4-BE3D-8948-89C2-E78D9B0DC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9E81A-8E8A-E841-875E-F271112D6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D8C8B0-A82B-4D44-A36E-4C2D1564D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05EE83-4290-2B4B-AA20-C56F469A29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149D38-924E-D740-A069-3692B0E306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87AF7B-8D07-414E-809A-C5FD30FD5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D824-67C2-9C4C-915D-9BE3AA2BDEE4}" type="datetimeFigureOut">
              <a:rPr lang="en-US" smtClean="0"/>
              <a:t>4/27/20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255EFB-7EE0-AD42-B534-8786F68B2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432A39-5D2F-DC48-B7F1-8EC46877E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C1D-E376-5742-BA45-5EEC46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2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2CEC0-4201-A04E-9481-C2E7C7CB6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A7534D-0E84-544B-B17F-DBAD98ED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D824-67C2-9C4C-915D-9BE3AA2BDEE4}" type="datetimeFigureOut">
              <a:rPr lang="en-US" smtClean="0"/>
              <a:t>4/27/20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F62BF2-7138-5A40-9D30-182DD7DDB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9FE89-CE55-D84F-A0AF-6A5D7BB3F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C1D-E376-5742-BA45-5EEC46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9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E0BD9F-CBF0-2548-AC5E-9052B72CA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D824-67C2-9C4C-915D-9BE3AA2BDEE4}" type="datetimeFigureOut">
              <a:rPr lang="en-US" smtClean="0"/>
              <a:t>4/27/20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892E34-C3B9-634E-A2EC-45C381B30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571AA-2466-8D4B-9B8A-A55217AB3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C1D-E376-5742-BA45-5EEC46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8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9024-09EE-3D47-8AD6-264CE7AAB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25666-0E5A-C543-9569-3ADDDD2A5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F352C7-F4C0-5A4D-BD50-48F6613308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09738D-10CF-8E4D-BC69-7051CE2B5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D824-67C2-9C4C-915D-9BE3AA2BDEE4}" type="datetimeFigureOut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D1B1E-7620-8F4C-A327-AEB1E4E6F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0724C-0464-1040-B2C9-ECB69413F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C1D-E376-5742-BA45-5EEC46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2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821EA-4C14-2C45-A00B-2BDF479AA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05921A-20D6-644A-A7DE-A94256BDFE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B9E72B-6646-0843-AE0D-65580408A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F079A1-8548-144D-8FEE-CD33EF5C0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BD824-67C2-9C4C-915D-9BE3AA2BDEE4}" type="datetimeFigureOut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3F7CD1-6E1E-864A-8885-BE48DB6EC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80E432-2474-F147-8686-C080A3939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C1D-E376-5742-BA45-5EEC46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25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47E3E9-E7E2-7D44-BCBF-AF0A8FA1F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FAAAE-FFDA-0641-B96F-53E6595B0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3D8D8-223F-6144-BA50-1E490514DC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BD824-67C2-9C4C-915D-9BE3AA2BDEE4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D649E-B864-4F4C-AC25-58A0E1A754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D61BA-1080-4644-9F6B-D9EA9E9EE6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73C1D-E376-5742-BA45-5EEC469C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26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urtoniblog.wordpress.com/" TargetMode="External"/><Relationship Id="rId2" Type="http://schemas.openxmlformats.org/officeDocument/2006/relationships/hyperlink" Target="https://www.lsu.edu/academicaffairs/cxc/experimental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su.edu/mns/education/night-at-the-museum.php" TargetMode="External"/><Relationship Id="rId4" Type="http://schemas.openxmlformats.org/officeDocument/2006/relationships/hyperlink" Target="https://www.lsu.edu/research/news/LSU-science-cafe.php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ypeascientist.com/" TargetMode="External"/><Relationship Id="rId2" Type="http://schemas.openxmlformats.org/officeDocument/2006/relationships/hyperlink" Target="https://www.twitch.tv/naturecheckdn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ophotonart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knowingneurons.com/" TargetMode="External"/><Relationship Id="rId7" Type="http://schemas.openxmlformats.org/officeDocument/2006/relationships/hyperlink" Target="https://extremeplants.org/about-extremophytes/" TargetMode="External"/><Relationship Id="rId2" Type="http://schemas.openxmlformats.org/officeDocument/2006/relationships/hyperlink" Target="https://massivesci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hexylom.com/" TargetMode="External"/><Relationship Id="rId5" Type="http://schemas.openxmlformats.org/officeDocument/2006/relationships/hyperlink" Target="https://softbites.org/" TargetMode="External"/><Relationship Id="rId4" Type="http://schemas.openxmlformats.org/officeDocument/2006/relationships/hyperlink" Target="https://cogbites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iu.edu/sciu/" TargetMode="External"/><Relationship Id="rId2" Type="http://schemas.openxmlformats.org/officeDocument/2006/relationships/hyperlink" Target="http://thatslifesci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hesapeakecatfish.com/" TargetMode="External"/><Relationship Id="rId5" Type="http://schemas.openxmlformats.org/officeDocument/2006/relationships/hyperlink" Target="http://sites.utexas.edu/melamed-lab/blog/neurological-symptoms/" TargetMode="External"/><Relationship Id="rId4" Type="http://schemas.openxmlformats.org/officeDocument/2006/relationships/hyperlink" Target="https://sites.wustl.edu/prosper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plantblindnessproblem.wordpress.com/" TargetMode="External"/><Relationship Id="rId3" Type="http://schemas.openxmlformats.org/officeDocument/2006/relationships/hyperlink" Target="https://www.womeninagscience.org/" TargetMode="External"/><Relationship Id="rId7" Type="http://schemas.openxmlformats.org/officeDocument/2006/relationships/hyperlink" Target="https://scicommforeveryone.com/" TargetMode="External"/><Relationship Id="rId2" Type="http://schemas.openxmlformats.org/officeDocument/2006/relationships/hyperlink" Target="https://scienceqn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nimalarchaeology.com/" TargetMode="External"/><Relationship Id="rId5" Type="http://schemas.openxmlformats.org/officeDocument/2006/relationships/hyperlink" Target="https://www.pixelatedscienceco.com/steminist-files-blog" TargetMode="External"/><Relationship Id="rId10" Type="http://schemas.openxmlformats.org/officeDocument/2006/relationships/hyperlink" Target="https://integrativeandcomparativebiology.wordpress.com/" TargetMode="External"/><Relationship Id="rId4" Type="http://schemas.openxmlformats.org/officeDocument/2006/relationships/hyperlink" Target="http://spiderbytes.org/" TargetMode="External"/><Relationship Id="rId9" Type="http://schemas.openxmlformats.org/officeDocument/2006/relationships/hyperlink" Target="https://www.psychologytoday.com/intl/blog/the-asymmetric-brai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driannamatosnieves.com/" TargetMode="External"/><Relationship Id="rId2" Type="http://schemas.openxmlformats.org/officeDocument/2006/relationships/hyperlink" Target="https://noahbressman.wixsite.com/noah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imassal.com/" TargetMode="External"/><Relationship Id="rId4" Type="http://schemas.openxmlformats.org/officeDocument/2006/relationships/hyperlink" Target="https://starafina.com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ccidentalintellectual.com/" TargetMode="External"/><Relationship Id="rId3" Type="http://schemas.openxmlformats.org/officeDocument/2006/relationships/hyperlink" Target="https://www.microbe.tv/immune/" TargetMode="External"/><Relationship Id="rId7" Type="http://schemas.openxmlformats.org/officeDocument/2006/relationships/hyperlink" Target="https://open.spotify.com/show/6FxQOOGRNJ2AtOkeCWdJT3" TargetMode="External"/><Relationship Id="rId2" Type="http://schemas.openxmlformats.org/officeDocument/2006/relationships/hyperlink" Target="http://doubleshelix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rainthatnameditself.com/" TargetMode="External"/><Relationship Id="rId5" Type="http://schemas.openxmlformats.org/officeDocument/2006/relationships/hyperlink" Target="https://www.archaeologypodcastnetwork.com/animals" TargetMode="External"/><Relationship Id="rId4" Type="http://schemas.openxmlformats.org/officeDocument/2006/relationships/hyperlink" Target="https://www.factsmachinepodcast.com/" TargetMode="External"/><Relationship Id="rId9" Type="http://schemas.openxmlformats.org/officeDocument/2006/relationships/hyperlink" Target="https://attachedpodcast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oregonstate.edu/inspiration/" TargetMode="External"/><Relationship Id="rId2" Type="http://schemas.openxmlformats.org/officeDocument/2006/relationships/hyperlink" Target="http://gradcastradio.podbean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varemedia.com/films" TargetMode="External"/><Relationship Id="rId2" Type="http://schemas.openxmlformats.org/officeDocument/2006/relationships/hyperlink" Target="https://www.youtube.com/user/KMKPhysics3/feature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channel/UC145YSVbpWNiDzvQ1SyHB3w" TargetMode="External"/><Relationship Id="rId5" Type="http://schemas.openxmlformats.org/officeDocument/2006/relationships/hyperlink" Target="https://www.youtube.com/channel/UCCj5hu6BGWfKRSiDZBUGa8A" TargetMode="External"/><Relationship Id="rId4" Type="http://schemas.openxmlformats.org/officeDocument/2006/relationships/hyperlink" Target="https://www.youtube.com/c/InertialObserver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.com/women.doing.science/" TargetMode="External"/><Relationship Id="rId2" Type="http://schemas.openxmlformats.org/officeDocument/2006/relationships/hyperlink" Target="https://decolonize-dn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stagram.com/stitching_hew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1B0B-1C95-C74C-8553-C65CC774E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outreach &amp; communication: LSU specific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4D6B0-C59B-8440-A7F0-CB2DC060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LSU Experimental podcast, edited by graduate student Kyle </a:t>
            </a:r>
            <a:r>
              <a:rPr lang="en-US" dirty="0" err="1"/>
              <a:t>Sirovy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https://www.lsu.edu/academicaffairs/cxc/experimental.php</a:t>
            </a:r>
            <a:endParaRPr lang="en-US" dirty="0"/>
          </a:p>
          <a:p>
            <a:r>
              <a:rPr lang="en-US" dirty="0" err="1"/>
              <a:t>Maruska</a:t>
            </a:r>
            <a:r>
              <a:rPr lang="en-US" dirty="0"/>
              <a:t> lab “Burt’s Blog”, started by graduate student Julie Butler: </a:t>
            </a:r>
            <a:r>
              <a:rPr lang="en-US" dirty="0">
                <a:hlinkClick r:id="rId3"/>
              </a:rPr>
              <a:t>https://burtoniblog.wordpress.com</a:t>
            </a:r>
            <a:endParaRPr lang="en-US" dirty="0"/>
          </a:p>
          <a:p>
            <a:r>
              <a:rPr lang="en-US" dirty="0"/>
              <a:t>LSU Science Cafes: </a:t>
            </a:r>
            <a:r>
              <a:rPr lang="en-US" dirty="0">
                <a:hlinkClick r:id="rId4"/>
              </a:rPr>
              <a:t>https://www.lsu.edu/research/news/LSU-science-cafe.php</a:t>
            </a:r>
            <a:endParaRPr lang="en-US" dirty="0"/>
          </a:p>
          <a:p>
            <a:r>
              <a:rPr lang="en-US" dirty="0"/>
              <a:t>LSU Night at the Museum events: </a:t>
            </a:r>
            <a:r>
              <a:rPr lang="en-US" dirty="0">
                <a:hlinkClick r:id="rId5"/>
              </a:rPr>
              <a:t>https://www.lsu.edu/mns/education/night-at-the-museum.php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42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1B0B-1C95-C74C-8553-C65CC774E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outreach &amp; communication: other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4D6B0-C59B-8440-A7F0-CB2DC060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Scientist Twitch feed for Dungeons &amp; Dragons and more: </a:t>
            </a:r>
            <a:r>
              <a:rPr lang="en-US" dirty="0">
                <a:hlinkClick r:id="rId2"/>
              </a:rPr>
              <a:t>https://www.twitch.tv/naturecheckdnd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Skype a Scientist – connects scientists with non-scientists: </a:t>
            </a:r>
            <a:r>
              <a:rPr lang="en-US" dirty="0">
                <a:hlinkClick r:id="rId3"/>
              </a:rPr>
              <a:t>https://www.skypeascientist.com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Two Photon Art - Zines, posters, jewelry, and art from environmental scientist Tera Johnson and neuroscience graduate student Christine Liu: </a:t>
            </a:r>
            <a:r>
              <a:rPr lang="en-US" dirty="0">
                <a:hlinkClick r:id="rId4"/>
              </a:rPr>
              <a:t>https://twophotonart.com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ALSO: create or edit Wikipedia pages! (And make sure you put it on your CV). Recommended by Kelsey Jenkins, who started doing this at LSU.</a:t>
            </a:r>
          </a:p>
          <a:p>
            <a:pPr lvl="2"/>
            <a:r>
              <a:rPr lang="en-US" dirty="0"/>
              <a:t>Could even do a Wikipedia “edit-a-thon” event for your lab/department/university </a:t>
            </a:r>
          </a:p>
        </p:txBody>
      </p:sp>
    </p:spTree>
    <p:extLst>
      <p:ext uri="{BB962C8B-B14F-4D97-AF65-F5344CB8AC3E}">
        <p14:creationId xmlns:p14="http://schemas.microsoft.com/office/powerpoint/2010/main" val="383574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1B0B-1C95-C74C-8553-C65CC774E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outreach &amp; communication: other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4D6B0-C59B-8440-A7F0-CB2DC060B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29" y="1825624"/>
            <a:ext cx="11567885" cy="4792889"/>
          </a:xfrm>
        </p:spPr>
        <p:txBody>
          <a:bodyPr>
            <a:normAutofit/>
          </a:bodyPr>
          <a:lstStyle/>
          <a:p>
            <a:r>
              <a:rPr lang="en-US" dirty="0"/>
              <a:t>Writing online (&amp; happy for graduate student contributors):</a:t>
            </a:r>
          </a:p>
          <a:p>
            <a:pPr lvl="1"/>
            <a:r>
              <a:rPr lang="en-US" dirty="0"/>
              <a:t>Massive Science – pieces on many subjects written by scientists, edited by ecologist Cassie Freund: </a:t>
            </a:r>
            <a:r>
              <a:rPr lang="en-US" dirty="0">
                <a:hlinkClick r:id="rId2"/>
              </a:rPr>
              <a:t>https://massivesci.com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Knowing Neurons –pieces written by neuroscientists: </a:t>
            </a:r>
            <a:r>
              <a:rPr lang="en-US" dirty="0">
                <a:hlinkClick r:id="rId3"/>
              </a:rPr>
              <a:t>https://knowingneurons.com</a:t>
            </a:r>
            <a:r>
              <a:rPr lang="en-US" dirty="0"/>
              <a:t> (see also: </a:t>
            </a:r>
            <a:r>
              <a:rPr lang="en-US" dirty="0">
                <a:hlinkClick r:id="rId4"/>
              </a:rPr>
              <a:t>https://cogbites.org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Softbites</a:t>
            </a:r>
            <a:r>
              <a:rPr lang="en-US" dirty="0"/>
              <a:t> – pieces written by biophysicists about soft materials: </a:t>
            </a:r>
            <a:r>
              <a:rPr lang="en-US" dirty="0">
                <a:hlinkClick r:id="rId5"/>
              </a:rPr>
              <a:t>https://softbites.org</a:t>
            </a:r>
            <a:endParaRPr lang="en-US" dirty="0"/>
          </a:p>
          <a:p>
            <a:pPr lvl="1"/>
            <a:r>
              <a:rPr lang="en-US" dirty="0"/>
              <a:t>The </a:t>
            </a:r>
            <a:r>
              <a:rPr lang="en-US" dirty="0" err="1"/>
              <a:t>Xylom</a:t>
            </a:r>
            <a:r>
              <a:rPr lang="en-US" dirty="0"/>
              <a:t> – personal stories written by scientists not related to research -  </a:t>
            </a:r>
            <a:r>
              <a:rPr lang="en-US" dirty="0">
                <a:hlinkClick r:id="rId6"/>
              </a:rPr>
              <a:t>https://www.thexylom.com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Extreme Plants – pieces on plants that live in extreme environments: </a:t>
            </a:r>
            <a:r>
              <a:rPr lang="en-US" dirty="0">
                <a:hlinkClick r:id="rId7"/>
              </a:rPr>
              <a:t>https://extremeplants.org/about-extremophytes/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04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1B0B-1C95-C74C-8553-C65CC774E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outreach &amp; communication: other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4D6B0-C59B-8440-A7F0-CB2DC060B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2889"/>
          </a:xfrm>
        </p:spPr>
        <p:txBody>
          <a:bodyPr>
            <a:normAutofit/>
          </a:bodyPr>
          <a:lstStyle/>
          <a:p>
            <a:r>
              <a:rPr lang="en-US" dirty="0"/>
              <a:t>Blogs from specific universities/departments/labs:</a:t>
            </a:r>
          </a:p>
          <a:p>
            <a:pPr lvl="1"/>
            <a:r>
              <a:rPr lang="en-US" dirty="0"/>
              <a:t>That’s Life [Science] - </a:t>
            </a:r>
            <a:r>
              <a:rPr lang="en-US" dirty="0" err="1"/>
              <a:t>Umass</a:t>
            </a:r>
            <a:r>
              <a:rPr lang="en-US" dirty="0"/>
              <a:t> Amherst Departmental blog: </a:t>
            </a:r>
            <a:r>
              <a:rPr lang="en-US" dirty="0">
                <a:hlinkClick r:id="rId2"/>
              </a:rPr>
              <a:t>http://thatslifesci.com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ScIU</a:t>
            </a:r>
            <a:r>
              <a:rPr lang="en-US" dirty="0"/>
              <a:t> – science blog at Indiana University: </a:t>
            </a:r>
            <a:r>
              <a:rPr lang="en-US" dirty="0">
                <a:hlinkClick r:id="rId3"/>
              </a:rPr>
              <a:t>https://blogs.iu.edu/sciu/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Wash U in St Louis blog about grad student research: </a:t>
            </a:r>
            <a:r>
              <a:rPr lang="en-US" dirty="0">
                <a:hlinkClick r:id="rId4"/>
              </a:rPr>
              <a:t>https://sites.wustl.edu/prosper/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Lab blog from Melamed lab at UT Austin: </a:t>
            </a:r>
            <a:r>
              <a:rPr lang="en-US" dirty="0">
                <a:hlinkClick r:id="rId5"/>
              </a:rPr>
              <a:t>http://sites.utexas.edu/melamed-lab/blog/neurological-symptoms/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Chesapeake Catfish blog run by grad student Corbin Hilling: </a:t>
            </a:r>
            <a:r>
              <a:rPr lang="en-US" dirty="0">
                <a:hlinkClick r:id="rId6"/>
              </a:rPr>
              <a:t>https://www.chesapeakecatfish.com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7646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1B0B-1C95-C74C-8553-C65CC774E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outreach &amp; communication: other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4D6B0-C59B-8440-A7F0-CB2DC060B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288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Other blogs:</a:t>
            </a:r>
          </a:p>
          <a:p>
            <a:pPr lvl="1"/>
            <a:r>
              <a:rPr lang="en-US" dirty="0" err="1"/>
              <a:t>ScienceQnA.org</a:t>
            </a:r>
            <a:r>
              <a:rPr lang="en-US" dirty="0"/>
              <a:t> –answers science questions from the general public, run by grad student Lily </a:t>
            </a:r>
            <a:r>
              <a:rPr lang="en-US" dirty="0" err="1"/>
              <a:t>Khadempour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https://scienceqna.org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Women in Ag Science blog run by grad student Ana Vazquez-</a:t>
            </a:r>
            <a:r>
              <a:rPr lang="en-US" dirty="0" err="1"/>
              <a:t>Catoni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https://www.womeninagscience.org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Blog about spiders from former graduate student Catherine Scott: </a:t>
            </a:r>
            <a:r>
              <a:rPr lang="en-US" dirty="0">
                <a:hlinkClick r:id="rId4"/>
              </a:rPr>
              <a:t>http://spiderbytes.org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Steminist</a:t>
            </a:r>
            <a:r>
              <a:rPr lang="en-US" dirty="0"/>
              <a:t> blog from Syd @</a:t>
            </a:r>
            <a:r>
              <a:rPr lang="en-US" dirty="0" err="1"/>
              <a:t>PixScienceCo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https://www.pixelatedscienceco.com/steminist-files-blog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Blog about zooarchaeology from Alex Fitzpatrick: </a:t>
            </a:r>
            <a:r>
              <a:rPr lang="en-US" dirty="0">
                <a:hlinkClick r:id="rId6"/>
              </a:rPr>
              <a:t>https://animalarchaeology.com</a:t>
            </a:r>
            <a:endParaRPr lang="en-US" dirty="0"/>
          </a:p>
          <a:p>
            <a:pPr lvl="1"/>
            <a:r>
              <a:rPr lang="en-US" dirty="0"/>
              <a:t>Sci Comm blog by Martina Bodner: </a:t>
            </a:r>
            <a:r>
              <a:rPr lang="en-US" dirty="0">
                <a:hlinkClick r:id="rId7"/>
              </a:rPr>
              <a:t>https://scicommforeveryone.com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Plant Blindness blog by Kate Parsley: </a:t>
            </a:r>
            <a:r>
              <a:rPr lang="en-US" dirty="0">
                <a:hlinkClick r:id="rId8"/>
              </a:rPr>
              <a:t>https://plantblindnessproblem.wordpress.com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Other ideas: blog for a journal or magazine in your field (like Sebastian </a:t>
            </a:r>
            <a:r>
              <a:rPr lang="en-US" dirty="0" err="1"/>
              <a:t>Ocklenburg’s</a:t>
            </a:r>
            <a:r>
              <a:rPr lang="en-US" dirty="0"/>
              <a:t> posts for Psychology Today </a:t>
            </a:r>
            <a:r>
              <a:rPr lang="en-US" dirty="0">
                <a:hlinkClick r:id="rId9"/>
              </a:rPr>
              <a:t>https://www.psychologytoday.com/intl/blog/the-asymmetric-brain</a:t>
            </a:r>
            <a:r>
              <a:rPr lang="en-US" dirty="0"/>
              <a:t> or Rowan Mars’ posts for the ICB journal blog </a:t>
            </a:r>
            <a:r>
              <a:rPr lang="en-US" dirty="0">
                <a:hlinkClick r:id="rId10"/>
              </a:rPr>
              <a:t>https://integrativeandcomparativebiology.wordpress.com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0523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CF746C3-5F6D-804A-8724-B55FA639A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Science outreach &amp; communication: other resources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3E0ACB-0D56-2946-BEDC-6ADBE90B2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2889"/>
          </a:xfrm>
        </p:spPr>
        <p:txBody>
          <a:bodyPr>
            <a:normAutofit/>
          </a:bodyPr>
          <a:lstStyle/>
          <a:p>
            <a:r>
              <a:rPr lang="en-US" dirty="0"/>
              <a:t>Can also use your professional website for science communication, like these:</a:t>
            </a:r>
          </a:p>
          <a:p>
            <a:pPr lvl="1"/>
            <a:r>
              <a:rPr lang="en-US" dirty="0"/>
              <a:t>Noah </a:t>
            </a:r>
            <a:r>
              <a:rPr lang="en-US" dirty="0" err="1"/>
              <a:t>Bressman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https://noahbressman.wixsite.com/noah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Adrianna Matos-Nieves (includes a Spanish language podcast): </a:t>
            </a:r>
            <a:r>
              <a:rPr lang="en-US" dirty="0">
                <a:hlinkClick r:id="rId3"/>
              </a:rPr>
              <a:t>https://adriannamatosnieves.com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Sarafina</a:t>
            </a:r>
            <a:r>
              <a:rPr lang="en-US" dirty="0"/>
              <a:t> Nance: </a:t>
            </a:r>
            <a:r>
              <a:rPr lang="en-US" dirty="0">
                <a:hlinkClick r:id="rId4"/>
              </a:rPr>
              <a:t>https://starafina.com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Tim </a:t>
            </a:r>
            <a:r>
              <a:rPr lang="en-US" dirty="0" err="1"/>
              <a:t>Assal</a:t>
            </a:r>
            <a:r>
              <a:rPr lang="en-US" dirty="0"/>
              <a:t> (</a:t>
            </a:r>
            <a:r>
              <a:rPr lang="en-US" dirty="0" err="1"/>
              <a:t>esp</a:t>
            </a:r>
            <a:r>
              <a:rPr lang="en-US" dirty="0"/>
              <a:t> lab notebook): </a:t>
            </a:r>
            <a:r>
              <a:rPr lang="en-US" dirty="0">
                <a:hlinkClick r:id="rId5"/>
              </a:rPr>
              <a:t>http://www.timassal.com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592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1B0B-1C95-C74C-8553-C65CC774E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outreach &amp; communication: other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4D6B0-C59B-8440-A7F0-CB2DC060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 many science podcasts, many started by/currently made by graduate students! Some examples:</a:t>
            </a:r>
          </a:p>
          <a:p>
            <a:pPr lvl="1"/>
            <a:r>
              <a:rPr lang="en-US" dirty="0"/>
              <a:t>Double </a:t>
            </a:r>
            <a:r>
              <a:rPr lang="en-US" dirty="0" err="1"/>
              <a:t>Shelix</a:t>
            </a:r>
            <a:r>
              <a:rPr lang="en-US" dirty="0"/>
              <a:t> (women in STEM): </a:t>
            </a:r>
            <a:r>
              <a:rPr lang="en-US" dirty="0">
                <a:hlinkClick r:id="rId2"/>
              </a:rPr>
              <a:t>http://doubleshelix.com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Immune (immunology): </a:t>
            </a:r>
            <a:r>
              <a:rPr lang="en-US" dirty="0">
                <a:hlinkClick r:id="rId3"/>
              </a:rPr>
              <a:t>https://www.microbe.tv/immune/</a:t>
            </a:r>
            <a:endParaRPr lang="en-US" dirty="0"/>
          </a:p>
          <a:p>
            <a:pPr lvl="1"/>
            <a:r>
              <a:rPr lang="en-US" dirty="0"/>
              <a:t>Facts Machine (science trivia): </a:t>
            </a:r>
            <a:r>
              <a:rPr lang="en-US" dirty="0">
                <a:hlinkClick r:id="rId4"/>
              </a:rPr>
              <a:t>https://www.factsmachinepodcast.com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Archeoanimals</a:t>
            </a:r>
            <a:r>
              <a:rPr lang="en-US" dirty="0"/>
              <a:t> (animals in archaeology sites): </a:t>
            </a:r>
            <a:r>
              <a:rPr lang="en-US" dirty="0">
                <a:hlinkClick r:id="rId5"/>
              </a:rPr>
              <a:t>https://www.archaeologypodcastnetwork.com/animals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 Brain that Named Itself (neurobiology): </a:t>
            </a:r>
            <a:r>
              <a:rPr lang="en-US" dirty="0">
                <a:hlinkClick r:id="rId6"/>
              </a:rPr>
              <a:t>https://brainthatnameditself.com</a:t>
            </a:r>
            <a:endParaRPr lang="en-US" dirty="0"/>
          </a:p>
          <a:p>
            <a:pPr lvl="1"/>
            <a:r>
              <a:rPr lang="en-US" dirty="0"/>
              <a:t>Real Science Real Life (stories about scientists &amp; their paths): </a:t>
            </a:r>
            <a:r>
              <a:rPr lang="en-US" dirty="0">
                <a:hlinkClick r:id="rId7"/>
              </a:rPr>
              <a:t>https://open.spotify.com/show/6FxQOOGRNJ2AtOkeCWdJT3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Accidental Intellectual (human side of scientists): </a:t>
            </a:r>
            <a:r>
              <a:rPr lang="en-US" dirty="0">
                <a:hlinkClick r:id="rId8"/>
              </a:rPr>
              <a:t>https://www.accidentalintellectual.com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Attached (science of relationships): </a:t>
            </a:r>
            <a:r>
              <a:rPr lang="en-US" dirty="0">
                <a:hlinkClick r:id="rId9"/>
              </a:rPr>
              <a:t>https://attachedpodcast.com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841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1B0B-1C95-C74C-8553-C65CC774E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outreach &amp; communication: other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4D6B0-C59B-8440-A7F0-CB2DC060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University-specific podcasts:</a:t>
            </a:r>
          </a:p>
          <a:p>
            <a:pPr lvl="1"/>
            <a:r>
              <a:rPr lang="en-US" dirty="0" err="1"/>
              <a:t>Gradcast</a:t>
            </a:r>
            <a:r>
              <a:rPr lang="en-US" dirty="0"/>
              <a:t> radio - Western University podcast/radio show highlighting graduate research: </a:t>
            </a:r>
            <a:r>
              <a:rPr lang="en-US" dirty="0">
                <a:hlinkClick r:id="rId2"/>
              </a:rPr>
              <a:t>http://gradcastradio.podbean.com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Inspiration Dissemination – Oregon State University podcast highlighting grad research: </a:t>
            </a:r>
            <a:r>
              <a:rPr lang="en-US" dirty="0">
                <a:hlinkClick r:id="rId3"/>
              </a:rPr>
              <a:t>http://blogs.oregonstate.edu/inspiration/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0910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1B0B-1C95-C74C-8553-C65CC774E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outreach &amp; communication: other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4D6B0-C59B-8440-A7F0-CB2DC060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Video series examples</a:t>
            </a:r>
          </a:p>
          <a:p>
            <a:pPr lvl="1"/>
            <a:r>
              <a:rPr lang="en-US" dirty="0"/>
              <a:t>Kyle </a:t>
            </a:r>
            <a:r>
              <a:rPr lang="en-US" dirty="0" err="1"/>
              <a:t>Kabasares</a:t>
            </a:r>
            <a:r>
              <a:rPr lang="en-US" dirty="0"/>
              <a:t> (UC Irvine Physics &amp; Astronomy graduate student) YouTube channel (also has his own podcast): </a:t>
            </a:r>
            <a:r>
              <a:rPr lang="en-US" dirty="0">
                <a:hlinkClick r:id="rId2"/>
              </a:rPr>
              <a:t>https://www.youtube.com/user/KMKPhysics3/featured</a:t>
            </a:r>
            <a:endParaRPr lang="en-US" dirty="0"/>
          </a:p>
          <a:p>
            <a:pPr lvl="1"/>
            <a:r>
              <a:rPr lang="en-US" dirty="0"/>
              <a:t>Adventures in Science &amp; Breaking Science – Daniel </a:t>
            </a:r>
            <a:r>
              <a:rPr lang="en-US" dirty="0" err="1"/>
              <a:t>Zietlow</a:t>
            </a:r>
            <a:r>
              <a:rPr lang="en-US" dirty="0"/>
              <a:t> started making videos as a grad student, now is a science filmmaker: </a:t>
            </a:r>
            <a:r>
              <a:rPr lang="en-US" dirty="0">
                <a:hlinkClick r:id="rId3"/>
              </a:rPr>
              <a:t>https://www.provaremedia.com/films</a:t>
            </a:r>
            <a:r>
              <a:rPr lang="en-US" dirty="0"/>
              <a:t>  </a:t>
            </a:r>
          </a:p>
          <a:p>
            <a:pPr lvl="1"/>
            <a:r>
              <a:rPr lang="en-US" dirty="0"/>
              <a:t>Physics After Hours from Dillon Berger: </a:t>
            </a:r>
            <a:r>
              <a:rPr lang="en-US" dirty="0">
                <a:hlinkClick r:id="rId4"/>
              </a:rPr>
              <a:t>https://www.youtube.com/c/InertialObserver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Claymation videos about soil ecology &amp; inverts from Max </a:t>
            </a:r>
            <a:r>
              <a:rPr lang="en-US" dirty="0" err="1"/>
              <a:t>Helmberger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https://www.youtube.com/channel/UCCj5hu6BGWfKRSiDZBUGa8A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Outside with Sebastian from Sebastian </a:t>
            </a:r>
            <a:r>
              <a:rPr lang="en-US" dirty="0" err="1"/>
              <a:t>Ronh</a:t>
            </a:r>
            <a:r>
              <a:rPr lang="en-US" dirty="0"/>
              <a:t>: </a:t>
            </a:r>
            <a:r>
              <a:rPr lang="en-US" dirty="0">
                <a:hlinkClick r:id="rId6"/>
              </a:rPr>
              <a:t>https://www.youtube.com/channel/UC145YSVbpWNiDzvQ1SyHB3w</a:t>
            </a:r>
            <a:r>
              <a:rPr lang="en-US" dirty="0"/>
              <a:t>  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909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41B0B-1C95-C74C-8553-C65CC774E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Science outreach &amp; communication: other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4D6B0-C59B-8440-A7F0-CB2DC060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Social media examples:</a:t>
            </a:r>
          </a:p>
          <a:p>
            <a:pPr lvl="1"/>
            <a:r>
              <a:rPr lang="en-US" dirty="0"/>
              <a:t>#</a:t>
            </a:r>
            <a:r>
              <a:rPr lang="en-US" dirty="0" err="1"/>
              <a:t>microbemonday</a:t>
            </a:r>
            <a:r>
              <a:rPr lang="en-US" dirty="0"/>
              <a:t> on Instagram by Ana Maria </a:t>
            </a:r>
            <a:r>
              <a:rPr lang="en-US" dirty="0" err="1"/>
              <a:t>Porres</a:t>
            </a:r>
            <a:r>
              <a:rPr lang="en-US" dirty="0"/>
              <a:t> – crocheted microbes by graduate student</a:t>
            </a:r>
          </a:p>
          <a:p>
            <a:pPr lvl="1"/>
            <a:r>
              <a:rPr lang="en-US" dirty="0"/>
              <a:t>#</a:t>
            </a:r>
            <a:r>
              <a:rPr lang="en-US" dirty="0" err="1"/>
              <a:t>FindThatLizard</a:t>
            </a:r>
            <a:r>
              <a:rPr lang="en-US" dirty="0"/>
              <a:t> on Twitter from </a:t>
            </a:r>
            <a:r>
              <a:rPr lang="en-US" dirty="0" err="1"/>
              <a:t>Earyn</a:t>
            </a:r>
            <a:r>
              <a:rPr lang="en-US" dirty="0"/>
              <a:t> McGee @</a:t>
            </a:r>
            <a:r>
              <a:rPr lang="en-US" dirty="0" err="1"/>
              <a:t>Afro_Herper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#</a:t>
            </a:r>
            <a:r>
              <a:rPr lang="en-US" dirty="0" err="1"/>
              <a:t>animalfacts</a:t>
            </a:r>
            <a:r>
              <a:rPr lang="en-US" dirty="0"/>
              <a:t> </a:t>
            </a:r>
            <a:r>
              <a:rPr lang="en-US" dirty="0" err="1"/>
              <a:t>TikTok</a:t>
            </a:r>
            <a:r>
              <a:rPr lang="en-US" dirty="0"/>
              <a:t> videos by Jaida </a:t>
            </a:r>
            <a:r>
              <a:rPr lang="en-US" dirty="0" err="1"/>
              <a:t>Elcock</a:t>
            </a:r>
            <a:r>
              <a:rPr lang="en-US" dirty="0"/>
              <a:t> @</a:t>
            </a:r>
            <a:r>
              <a:rPr lang="en-US" dirty="0" err="1"/>
              <a:t>soFISHtication</a:t>
            </a:r>
            <a:r>
              <a:rPr lang="en-US" dirty="0"/>
              <a:t> on Twitter</a:t>
            </a:r>
          </a:p>
          <a:p>
            <a:pPr lvl="1"/>
            <a:r>
              <a:rPr lang="en-US" dirty="0"/>
              <a:t>#</a:t>
            </a:r>
            <a:r>
              <a:rPr lang="en-US" dirty="0" err="1"/>
              <a:t>DecolonizeDNA</a:t>
            </a:r>
            <a:r>
              <a:rPr lang="en-US" dirty="0"/>
              <a:t> Twitter conference started by Reed Cartwright and graduate student Krystal Tsosie: </a:t>
            </a:r>
            <a:r>
              <a:rPr lang="en-US" dirty="0">
                <a:hlinkClick r:id="rId2"/>
              </a:rPr>
              <a:t>https://decolonize-dna.org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Women Doing Science – Instagram and Twitter accounts: </a:t>
            </a:r>
            <a:r>
              <a:rPr lang="en-US" dirty="0">
                <a:hlinkClick r:id="rId3"/>
              </a:rPr>
              <a:t>https://www.instagram.com/women.doing.science/</a:t>
            </a:r>
            <a:r>
              <a:rPr lang="en-US" dirty="0"/>
              <a:t> @</a:t>
            </a:r>
            <a:r>
              <a:rPr lang="en-US" dirty="0" err="1"/>
              <a:t>WomenDoingSci</a:t>
            </a:r>
            <a:endParaRPr lang="en-US" dirty="0"/>
          </a:p>
          <a:p>
            <a:pPr lvl="1"/>
            <a:r>
              <a:rPr lang="en-US" dirty="0"/>
              <a:t>Neurobiology embroidery on Instagram by Lauren Hewitt: </a:t>
            </a:r>
            <a:r>
              <a:rPr lang="en-US" dirty="0">
                <a:hlinkClick r:id="rId4"/>
              </a:rPr>
              <a:t>https://www.instagram.com/stitching_hew/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Get involved in starting or running an existing social media account (Instagram, Twitter or Facebook), examples: @</a:t>
            </a:r>
            <a:r>
              <a:rPr lang="en-US" dirty="0" err="1"/>
              <a:t>BugQuestions</a:t>
            </a:r>
            <a:r>
              <a:rPr lang="en-US" dirty="0"/>
              <a:t>, @</a:t>
            </a:r>
            <a:r>
              <a:rPr lang="en-US" dirty="0" err="1"/>
              <a:t>RE_EE_Evnews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85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1147</Words>
  <Application>Microsoft Macintosh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Science outreach &amp; communication: LSU specific resources</vt:lpstr>
      <vt:lpstr>Science outreach &amp; communication: other resources</vt:lpstr>
      <vt:lpstr>Science outreach &amp; communication: other resources</vt:lpstr>
      <vt:lpstr>Science outreach &amp; communication: other resources</vt:lpstr>
      <vt:lpstr>Science outreach &amp; communication: other resources</vt:lpstr>
      <vt:lpstr>Science outreach &amp; communication: other resources</vt:lpstr>
      <vt:lpstr>Science outreach &amp; communication: other resources</vt:lpstr>
      <vt:lpstr>Science outreach &amp; communication: other resources</vt:lpstr>
      <vt:lpstr>Science outreach &amp; communication: other resources</vt:lpstr>
      <vt:lpstr>Science outreach &amp; communication: other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15: Science advocacy and outreach, peer reviews of science feature interviews</dc:title>
  <dc:creator>Christine Lattin</dc:creator>
  <cp:lastModifiedBy>Christine Lattin</cp:lastModifiedBy>
  <cp:revision>79</cp:revision>
  <dcterms:created xsi:type="dcterms:W3CDTF">2020-04-21T18:56:52Z</dcterms:created>
  <dcterms:modified xsi:type="dcterms:W3CDTF">2020-04-27T16:43:38Z</dcterms:modified>
</cp:coreProperties>
</file>